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471" autoAdjust="0"/>
  </p:normalViewPr>
  <p:slideViewPr>
    <p:cSldViewPr snapToGrid="0">
      <p:cViewPr varScale="1">
        <p:scale>
          <a:sx n="79" d="100"/>
          <a:sy n="79" d="100"/>
        </p:scale>
        <p:origin x="18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1D7D-9643-4BBD-AC13-B054BBEA65FD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F4B1F-3448-46E0-B296-71764727D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2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2. introduction</a:t>
            </a:r>
          </a:p>
          <a:p>
            <a:r>
              <a:rPr lang="ko-KR" altLang="en-US" dirty="0"/>
              <a:t>안녕하세요 </a:t>
            </a:r>
            <a:r>
              <a:rPr lang="en-US" altLang="ko-KR" dirty="0"/>
              <a:t>your cartoon is team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저희 팀 주제를 간단히 말씀드리면 사진이나 동영상을 </a:t>
            </a:r>
            <a:r>
              <a:rPr lang="ko-KR" altLang="en-US" dirty="0" err="1"/>
              <a:t>컷툰으로</a:t>
            </a:r>
            <a:r>
              <a:rPr lang="ko-KR" altLang="en-US" dirty="0"/>
              <a:t> </a:t>
            </a:r>
            <a:r>
              <a:rPr lang="ko-KR" altLang="en-US" dirty="0" err="1"/>
              <a:t>바꾸어주는</a:t>
            </a:r>
            <a:r>
              <a:rPr lang="ko-KR" altLang="en-US" dirty="0"/>
              <a:t> </a:t>
            </a:r>
            <a:r>
              <a:rPr lang="ko-KR" altLang="en-US" dirty="0" err="1"/>
              <a:t>딥러닝모델을</a:t>
            </a:r>
            <a:r>
              <a:rPr lang="ko-KR" altLang="en-US" dirty="0"/>
              <a:t> 개발하여</a:t>
            </a:r>
          </a:p>
          <a:p>
            <a:r>
              <a:rPr lang="ko-KR" altLang="en-US" dirty="0"/>
              <a:t>어플리케이션으로 서비스를 제공하는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algorithm&amp;proposed</a:t>
            </a:r>
            <a:r>
              <a:rPr lang="en-US" altLang="ko-KR" dirty="0"/>
              <a:t> system</a:t>
            </a:r>
          </a:p>
          <a:p>
            <a:r>
              <a:rPr lang="ko-KR" altLang="en-US" dirty="0"/>
              <a:t>시스템 도식화를 보면서 알고리즘을 </a:t>
            </a:r>
            <a:r>
              <a:rPr lang="ko-KR" altLang="en-US" dirty="0" err="1"/>
              <a:t>설명드리자면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사용자가 어플리케이션에 동영상을 업로드하면 동영상에서 프레임을 뽑아 이미지를 만들고</a:t>
            </a:r>
          </a:p>
          <a:p>
            <a:r>
              <a:rPr lang="ko-KR" altLang="en-US" dirty="0"/>
              <a:t>그 프레임속의 색깔과 명암으로 유사도를 측정하여 클러스터링을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 </a:t>
            </a:r>
            <a:r>
              <a:rPr lang="ko-KR" altLang="en-US" dirty="0" err="1"/>
              <a:t>갯수가</a:t>
            </a:r>
            <a:r>
              <a:rPr lang="ko-KR" altLang="en-US" dirty="0"/>
              <a:t> 일정기준이상이 되는 클러스터에서만 그 클러스터를 대표하는 </a:t>
            </a:r>
            <a:r>
              <a:rPr lang="en-US" altLang="ko-KR" dirty="0"/>
              <a:t>key-frame</a:t>
            </a:r>
            <a:r>
              <a:rPr lang="ko-KR" altLang="en-US" dirty="0"/>
              <a:t>을 뽑습니다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뽑은 </a:t>
            </a:r>
            <a:r>
              <a:rPr lang="en-US" altLang="ko-KR" dirty="0"/>
              <a:t>key-frame</a:t>
            </a:r>
            <a:r>
              <a:rPr lang="ko-KR" altLang="en-US" dirty="0"/>
              <a:t>을 서버로 전송하면 서버에서 미리 </a:t>
            </a:r>
            <a:r>
              <a:rPr lang="ko-KR" altLang="en-US" dirty="0" err="1"/>
              <a:t>학습시켜놓은</a:t>
            </a:r>
            <a:r>
              <a:rPr lang="ko-KR" altLang="en-US" dirty="0"/>
              <a:t> </a:t>
            </a:r>
            <a:r>
              <a:rPr lang="en-US" altLang="ko-KR" dirty="0"/>
              <a:t>Mask R-CNN</a:t>
            </a:r>
            <a:r>
              <a:rPr lang="ko-KR" altLang="en-US" dirty="0"/>
              <a:t>이 </a:t>
            </a:r>
          </a:p>
          <a:p>
            <a:r>
              <a:rPr lang="ko-KR" altLang="en-US" dirty="0"/>
              <a:t>이미지 속의 인스턴스들을 구분해내어 </a:t>
            </a:r>
            <a:r>
              <a:rPr lang="en-US" altLang="ko-KR" dirty="0"/>
              <a:t>instance mask</a:t>
            </a:r>
            <a:r>
              <a:rPr lang="ko-KR" altLang="en-US" dirty="0"/>
              <a:t>를 생성한후 </a:t>
            </a:r>
          </a:p>
          <a:p>
            <a:r>
              <a:rPr lang="en-US" altLang="ko-KR" dirty="0"/>
              <a:t>masked image</a:t>
            </a:r>
            <a:r>
              <a:rPr lang="ko-KR" altLang="en-US" dirty="0"/>
              <a:t>와 </a:t>
            </a:r>
            <a:r>
              <a:rPr lang="ko-KR" altLang="en-US" dirty="0" err="1"/>
              <a:t>원본이미지를</a:t>
            </a:r>
            <a:r>
              <a:rPr lang="ko-KR" altLang="en-US" dirty="0"/>
              <a:t> 인스턴스의 모양 및 화풍을 변화시키는 모델에 입력으로 넣어</a:t>
            </a:r>
          </a:p>
          <a:p>
            <a:r>
              <a:rPr lang="ko-KR" altLang="en-US" dirty="0"/>
              <a:t>사진을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변환된 이미지를 다시 어플리케이션으로 보내 사용자가 고른 레이아웃에 맞추어 만화로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test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key-frame extraction </a:t>
            </a:r>
            <a:r>
              <a:rPr lang="ko-KR" altLang="en-US" dirty="0"/>
              <a:t>까지 구현을 했고 실제 동영상을 넣어 </a:t>
            </a:r>
            <a:r>
              <a:rPr lang="en-US" altLang="ko-KR" dirty="0"/>
              <a:t>test</a:t>
            </a:r>
            <a:r>
              <a:rPr lang="ko-KR" altLang="en-US" dirty="0"/>
              <a:t>를 해보았습니다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60</a:t>
            </a:r>
            <a:r>
              <a:rPr lang="ko-KR" altLang="en-US" dirty="0" err="1"/>
              <a:t>초짜리</a:t>
            </a:r>
            <a:r>
              <a:rPr lang="ko-KR" altLang="en-US" dirty="0"/>
              <a:t> 동영상을 </a:t>
            </a:r>
            <a:r>
              <a:rPr lang="en-US" altLang="ko-KR" dirty="0"/>
              <a:t>input</a:t>
            </a:r>
            <a:r>
              <a:rPr lang="ko-KR" altLang="en-US" dirty="0"/>
              <a:t>으로 넣었을 때 파라미터에 따라 나오는 프레임이 달라지는 것을 볼 수 있습니다</a:t>
            </a:r>
          </a:p>
          <a:p>
            <a:r>
              <a:rPr lang="ko-KR" altLang="en-US" dirty="0" err="1"/>
              <a:t>임계값</a:t>
            </a:r>
            <a:r>
              <a:rPr lang="en-US" altLang="ko-KR" dirty="0"/>
              <a:t>(offset) ; </a:t>
            </a:r>
            <a:r>
              <a:rPr lang="ko-KR" altLang="en-US" dirty="0"/>
              <a:t>낮을수록 유사도 낮아도 같은 클러스터로 </a:t>
            </a:r>
            <a:r>
              <a:rPr lang="ko-KR" altLang="en-US" dirty="0" err="1"/>
              <a:t>들어감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크면 유사도가 커야 같은 클러스터로 </a:t>
            </a:r>
            <a:r>
              <a:rPr lang="ko-KR" altLang="en-US" dirty="0" err="1"/>
              <a:t>들어감</a:t>
            </a:r>
            <a:endParaRPr lang="ko-KR" altLang="en-US" dirty="0"/>
          </a:p>
          <a:p>
            <a:r>
              <a:rPr lang="ko-KR" altLang="en-US" dirty="0"/>
              <a:t>키</a:t>
            </a:r>
            <a:r>
              <a:rPr lang="en-US" altLang="ko-KR" dirty="0"/>
              <a:t>frame </a:t>
            </a:r>
            <a:r>
              <a:rPr lang="ko-KR" altLang="en-US" dirty="0"/>
              <a:t>뽑는 기준</a:t>
            </a:r>
            <a:r>
              <a:rPr lang="en-US" altLang="ko-KR" dirty="0"/>
              <a:t>(</a:t>
            </a:r>
            <a:r>
              <a:rPr lang="ko-KR" altLang="en-US" dirty="0"/>
              <a:t>전체 프레임의 몇 </a:t>
            </a:r>
            <a:r>
              <a:rPr lang="en-US" altLang="ko-KR" dirty="0"/>
              <a:t>percent</a:t>
            </a:r>
            <a:r>
              <a:rPr lang="ko-KR" altLang="en-US" dirty="0"/>
              <a:t>인지</a:t>
            </a:r>
            <a:r>
              <a:rPr lang="en-US" altLang="ko-KR" dirty="0"/>
              <a:t>) : 10%</a:t>
            </a:r>
            <a:r>
              <a:rPr lang="ko-KR" altLang="en-US" dirty="0"/>
              <a:t>너무 크고 </a:t>
            </a:r>
            <a:r>
              <a:rPr lang="en-US" altLang="ko-KR" dirty="0"/>
              <a:t>0.03..</a:t>
            </a:r>
            <a:r>
              <a:rPr lang="ko-KR" altLang="en-US" dirty="0"/>
              <a:t>이 적당한듯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test_result1 :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: 6, </a:t>
            </a:r>
            <a:r>
              <a:rPr lang="ko-KR" altLang="en-US" dirty="0"/>
              <a:t>기준</a:t>
            </a:r>
            <a:r>
              <a:rPr lang="en-US" altLang="ko-KR" dirty="0"/>
              <a:t>: 0.02 -&gt; 3</a:t>
            </a:r>
            <a:r>
              <a:rPr lang="ko-KR" altLang="en-US" dirty="0"/>
              <a:t>컷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3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3.2 test_result2 :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: 8, </a:t>
            </a:r>
            <a:r>
              <a:rPr lang="ko-KR" altLang="en-US" dirty="0"/>
              <a:t>기준</a:t>
            </a:r>
            <a:r>
              <a:rPr lang="en-US" altLang="ko-KR" dirty="0"/>
              <a:t>: 0.01 -&gt; 12</a:t>
            </a:r>
            <a:r>
              <a:rPr lang="ko-KR" altLang="en-US" dirty="0"/>
              <a:t>컷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offset 6</a:t>
            </a:r>
            <a:r>
              <a:rPr lang="ko-KR" altLang="en-US" dirty="0"/>
              <a:t>이상으로 넘어가면 시간 너무 </a:t>
            </a:r>
            <a:r>
              <a:rPr lang="ko-KR" altLang="en-US" dirty="0" err="1"/>
              <a:t>오래걸림</a:t>
            </a:r>
            <a:r>
              <a:rPr lang="ko-KR" altLang="en-US" dirty="0"/>
              <a:t> </a:t>
            </a:r>
            <a:r>
              <a:rPr lang="en-US" altLang="ko-KR" dirty="0"/>
              <a:t>but </a:t>
            </a:r>
            <a:r>
              <a:rPr lang="ko-KR" altLang="en-US" dirty="0"/>
              <a:t>클러스터 양 많아져서 기준 </a:t>
            </a:r>
            <a:r>
              <a:rPr lang="en-US" altLang="ko-KR" dirty="0"/>
              <a:t>0.01</a:t>
            </a:r>
            <a:r>
              <a:rPr lang="ko-KR" altLang="en-US" dirty="0"/>
              <a:t>로 낮추니까 컷이 </a:t>
            </a:r>
            <a:r>
              <a:rPr lang="ko-KR" altLang="en-US" dirty="0" err="1"/>
              <a:t>잘나옴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complement = </a:t>
            </a:r>
            <a:r>
              <a:rPr lang="ko-KR" altLang="en-US" dirty="0"/>
              <a:t>보완점</a:t>
            </a:r>
          </a:p>
          <a:p>
            <a:r>
              <a:rPr lang="ko-KR" altLang="en-US" dirty="0"/>
              <a:t>동영상의 내용을 최대한 다 </a:t>
            </a:r>
            <a:r>
              <a:rPr lang="ko-KR" altLang="en-US" dirty="0" err="1"/>
              <a:t>보여줄수</a:t>
            </a:r>
            <a:r>
              <a:rPr lang="ko-KR" altLang="en-US" dirty="0"/>
              <a:t> 있는 파라미터를 </a:t>
            </a:r>
            <a:r>
              <a:rPr lang="ko-KR" altLang="en-US" dirty="0" err="1"/>
              <a:t>설정하는것을</a:t>
            </a:r>
            <a:r>
              <a:rPr lang="ko-KR" altLang="en-US" dirty="0"/>
              <a:t> 더 </a:t>
            </a:r>
            <a:r>
              <a:rPr lang="ko-KR" altLang="en-US" dirty="0" err="1"/>
              <a:t>고민해봐야함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6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무작위 실제 이미지라고 써 있지만 우리의 경우 보통 </a:t>
            </a:r>
            <a:r>
              <a:rPr lang="ko-KR" altLang="en-US" dirty="0" err="1"/>
              <a:t>브이로그</a:t>
            </a:r>
            <a:r>
              <a:rPr lang="ko-KR" altLang="en-US" dirty="0"/>
              <a:t> 같은 동영상에서 추출한 이미지를 </a:t>
            </a:r>
            <a:r>
              <a:rPr lang="ko-KR" altLang="en-US" dirty="0" err="1"/>
              <a:t>사용할테니</a:t>
            </a:r>
            <a:r>
              <a:rPr lang="ko-KR" altLang="en-US" dirty="0"/>
              <a:t> </a:t>
            </a:r>
            <a:r>
              <a:rPr lang="ko-KR" altLang="en-US" dirty="0" err="1"/>
              <a:t>브이로그에서</a:t>
            </a:r>
            <a:r>
              <a:rPr lang="ko-KR" altLang="en-US" dirty="0"/>
              <a:t> 이미지 추출해서 학습하는 트레인 셋으로 사용하는 것이 좋을 듯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네트워크 구조에 맞춰서 레이어를 쌓을 예정이라고 간단하게 설명하고 넘어가면 될 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애니메이션에서 이미지 추출할 때</a:t>
            </a:r>
            <a:r>
              <a:rPr lang="en-US" altLang="ko-KR" dirty="0"/>
              <a:t>, </a:t>
            </a:r>
            <a:r>
              <a:rPr lang="ko-KR" altLang="en-US" dirty="0"/>
              <a:t>트레인 이미지의 양을 늘리기 위해 좌우 반전 이미지도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레이어 구조도 전 슬라이드와 마찬가지로 이 모양으로 레이어를 쌓는다고 설명하고 넘어가면 될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중요한 건 윤곽선 제거한 이미지 세트 사용하는 건데</a:t>
            </a:r>
            <a:r>
              <a:rPr lang="en-US" altLang="ko-KR" dirty="0"/>
              <a:t>, generator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가 윤곽선을 제거한 이미지를 생성하지 않고</a:t>
            </a:r>
            <a:r>
              <a:rPr lang="en-US" altLang="ko-KR" dirty="0"/>
              <a:t>, </a:t>
            </a:r>
            <a:r>
              <a:rPr lang="ko-KR" altLang="en-US" dirty="0"/>
              <a:t>윤곽선을 생성하도록 학습시키게 만든다고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9C09-05EE-4AF1-BDD9-B41820B30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BB29A4-F14E-478C-A069-4213615A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9D157-4E57-4232-AB80-60F79290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87F2-077A-4DF4-AA2D-74EB9614E00E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E250C-26CD-4FBC-9CF3-70591669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97AFC-0F0B-45E8-A0BC-DFC43B12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AF00A-994E-474F-B565-B60BEE2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CB466-4B61-46DF-AC15-821CF9468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DFAD8-57DB-4394-976E-8654881E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02B7-40D5-4FBF-B352-775BCB44DCD7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4709C-3116-4FC6-B0D5-D84F57A3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5494A-4C34-4DD9-B8A1-618B435A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BC7F4-6F53-42FE-AC72-4BA578E7C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6EF8D-2D17-4611-90AF-2AADF214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3E1E9-4CBD-4E14-96C6-CEFC8C0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4E51-3B82-4B3E-BEEB-F96A928F2765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57F45-7D83-4DED-8EE3-8A46B6C8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6E1D-209C-44D4-ABFF-8267B73D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5A75A-C5CB-4B28-A332-1742615B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7F445-CCC9-4C31-B91C-CBBE4031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BC598-E3BD-4EDA-A2B9-35D9705C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CEAD-E091-47B2-BD98-898695E9B726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58A7A-5FE1-4E1E-8C72-A9A36786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6503A-4424-4831-8BD2-F0F3C245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6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8A9E-425B-4B84-8573-103717F4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099A2-B2D4-4856-917E-2CAED461D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0894-8AD0-4F1F-AA74-667E9B75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3CAA-C375-4C57-BD11-075D78FCA26E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9D116-FF89-47AB-8EE5-41F1997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DDA17-A021-408B-99C9-DF169D70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0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36C5B-803C-43E4-81D2-782D042B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E9242-E5EC-4B7F-922A-40FDFF3F4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8770F-9A32-40AF-A4AF-AA5A825D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5520C-C512-41E5-A001-8A31F909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D1C7-AECD-4908-A525-DA40E7C7B609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99A6D8-CB48-4BAC-A2CB-A1BAD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D298F-5656-430F-BC76-ACAB2988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EB011-DEFD-4CC2-B26B-4C2F118F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FA81D-33AB-4903-8674-4D4B386F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45D640-07C5-4DD4-A953-70921BF4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D0D88-A6B1-4093-82B0-1FE8B15BD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0D71E-3BEF-4DE9-9C66-C5BE6C112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8B1B69-7B56-489F-A2D2-28012DA5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2846-1B67-4776-9D87-78F8B625DACA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5A2E1-1293-4D1A-B1D2-7C4676A0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83FCB1-DC5F-4EFC-A08B-A178E69E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6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A0C40-1E00-4B1D-A964-49208838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36F912-0674-4F61-843C-EEBD94BD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289C-4FDB-4187-B20D-03D3F0E92BE6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17DB05-144F-430A-8949-97397DD6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A97D3-3475-4FA1-99E1-28462ED4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1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D55446-DF6B-4235-931B-F2014F55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8BFC2-5481-4BAC-B71D-F3DDC022B454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02356-00F8-408E-8EF6-2DA348B3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A76F7-6A68-488A-BCAE-994F9862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6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445CE-FAF6-439E-B140-1F7726B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943B8-1992-4A27-8B14-07AAD507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135638-D53D-4793-874F-C7477FF03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4E6AF-68F5-4F89-AD53-B0B43F8F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7D43-42EA-4B2C-A0C4-5D008E1B884F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9F635-B853-4D3C-8C32-D0823A7E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58652-88E4-4E7C-B338-5721B5C7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1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8BDC0-17D4-46F8-BA35-1C680333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9D60E7-B6B8-418C-9088-2E624ECF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379BC-5F97-43A0-928E-6461BD167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DB8BF3-1059-46C7-9B2D-6A803771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7A760-1961-48BE-B828-14D6FB212B7E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2D0AB-6552-4BF5-9550-92628E05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9E2A5B-FEF8-4CA9-9D8B-EC099DA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EF4E56-3836-47F3-A39D-0C58A40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B32ED-6365-4D38-8F65-E56910E3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ED8E9-49AA-4B39-B29D-3556C1A3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DE775-7D32-4747-917D-AE35FD8275DD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4BF8D-E02F-4884-AA5A-B0A8C23CD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2DFF-426D-40EB-8295-73790D0C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CBD9-4B15-493C-A459-3C8B476CF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7013"/>
            <a:ext cx="9144000" cy="1006475"/>
          </a:xfrm>
        </p:spPr>
        <p:txBody>
          <a:bodyPr/>
          <a:lstStyle/>
          <a:p>
            <a:r>
              <a:rPr lang="en-US" altLang="ko-KR" dirty="0"/>
              <a:t>Your Cartoon is…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6AB07-784F-4271-A7FA-74DD517CC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altLang="ko-KR" dirty="0"/>
              <a:t>B611155 </a:t>
            </a:r>
            <a:r>
              <a:rPr lang="ko-KR" altLang="en-US" dirty="0"/>
              <a:t>이유진</a:t>
            </a:r>
            <a:endParaRPr lang="en-US" altLang="ko-KR" dirty="0"/>
          </a:p>
          <a:p>
            <a:pPr algn="r"/>
            <a:r>
              <a:rPr lang="en-US" altLang="ko-KR" dirty="0"/>
              <a:t>B511064 </a:t>
            </a:r>
            <a:r>
              <a:rPr lang="ko-KR" altLang="en-US" dirty="0" err="1"/>
              <a:t>박성춘</a:t>
            </a:r>
            <a:endParaRPr lang="en-US" altLang="ko-KR" dirty="0"/>
          </a:p>
          <a:p>
            <a:pPr algn="r"/>
            <a:r>
              <a:rPr lang="en-US" altLang="ko-KR" dirty="0"/>
              <a:t>B511157 </a:t>
            </a:r>
            <a:r>
              <a:rPr lang="ko-KR" altLang="en-US" dirty="0"/>
              <a:t>이현수</a:t>
            </a:r>
            <a:endParaRPr lang="en-US" altLang="ko-KR" dirty="0"/>
          </a:p>
          <a:p>
            <a:pPr algn="r"/>
            <a:r>
              <a:rPr lang="en-US" altLang="ko-KR" dirty="0"/>
              <a:t>B511170 </a:t>
            </a:r>
            <a:r>
              <a:rPr lang="ko-KR" altLang="en-US" dirty="0" err="1"/>
              <a:t>장형주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F82439-2E9A-4828-9F43-5922A12C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0840A-DD02-4065-9E4A-47A6A876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AEF59-F1D6-4D82-AB62-E56389C0EF78}"/>
              </a:ext>
            </a:extLst>
          </p:cNvPr>
          <p:cNvSpPr txBox="1"/>
          <p:nvPr/>
        </p:nvSpPr>
        <p:spPr>
          <a:xfrm>
            <a:off x="841248" y="768096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5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3BCF8A0-3417-40B6-B289-BD4CC817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77601"/>
            <a:ext cx="10515600" cy="867549"/>
          </a:xfrm>
        </p:spPr>
        <p:txBody>
          <a:bodyPr/>
          <a:lstStyle/>
          <a:p>
            <a:r>
              <a:rPr lang="en-US" altLang="ko-KR" dirty="0"/>
              <a:t>5. plan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69F34-E7D5-4C2D-A9D3-7D42A44DD183}"/>
              </a:ext>
            </a:extLst>
          </p:cNvPr>
          <p:cNvSpPr txBox="1"/>
          <p:nvPr/>
        </p:nvSpPr>
        <p:spPr>
          <a:xfrm>
            <a:off x="1025979" y="1245150"/>
            <a:ext cx="24970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Cartoon GAN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F7B1F-C8E6-4AB3-B2C0-D1D0DF9950D8}"/>
              </a:ext>
            </a:extLst>
          </p:cNvPr>
          <p:cNvSpPr txBox="1"/>
          <p:nvPr/>
        </p:nvSpPr>
        <p:spPr>
          <a:xfrm>
            <a:off x="1025979" y="1913838"/>
            <a:ext cx="7205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 G </a:t>
            </a:r>
            <a:r>
              <a:rPr lang="ko-KR" altLang="en-US" dirty="0"/>
              <a:t>학습 계획</a:t>
            </a:r>
            <a:endParaRPr lang="en-US" altLang="ko-KR" dirty="0"/>
          </a:p>
          <a:p>
            <a:r>
              <a:rPr lang="ko-KR" altLang="en-US" dirty="0"/>
              <a:t>입력 데이터 </a:t>
            </a:r>
            <a:r>
              <a:rPr lang="en-US" altLang="ko-KR" dirty="0"/>
              <a:t>: </a:t>
            </a:r>
            <a:r>
              <a:rPr lang="ko-KR" altLang="en-US" dirty="0"/>
              <a:t>무작위 실제 이미지 </a:t>
            </a:r>
            <a:r>
              <a:rPr lang="en-US" altLang="ko-KR" dirty="0"/>
              <a:t>Set(</a:t>
            </a:r>
            <a:r>
              <a:rPr lang="ko-KR" altLang="en-US" dirty="0"/>
              <a:t>크기는 고정 사이즈로 </a:t>
            </a:r>
            <a:r>
              <a:rPr lang="en-US" altLang="ko-KR" dirty="0"/>
              <a:t>resize)</a:t>
            </a:r>
          </a:p>
          <a:p>
            <a:r>
              <a:rPr lang="ko-KR" altLang="en-US" dirty="0"/>
              <a:t>아래는 모델 레이어 구조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F97D0D-2CD2-4BE7-B4C9-B254F124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22" y="3028803"/>
            <a:ext cx="10169356" cy="33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0840A-DD02-4065-9E4A-47A6A876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AEF59-F1D6-4D82-AB62-E56389C0EF78}"/>
              </a:ext>
            </a:extLst>
          </p:cNvPr>
          <p:cNvSpPr txBox="1"/>
          <p:nvPr/>
        </p:nvSpPr>
        <p:spPr>
          <a:xfrm>
            <a:off x="841248" y="768096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5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3BCF8A0-3417-40B6-B289-BD4CC817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77601"/>
            <a:ext cx="10515600" cy="867549"/>
          </a:xfrm>
        </p:spPr>
        <p:txBody>
          <a:bodyPr/>
          <a:lstStyle/>
          <a:p>
            <a:r>
              <a:rPr lang="en-US" altLang="ko-KR" dirty="0"/>
              <a:t>5. plan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69F34-E7D5-4C2D-A9D3-7D42A44DD183}"/>
              </a:ext>
            </a:extLst>
          </p:cNvPr>
          <p:cNvSpPr txBox="1"/>
          <p:nvPr/>
        </p:nvSpPr>
        <p:spPr>
          <a:xfrm>
            <a:off x="1025979" y="1245150"/>
            <a:ext cx="24970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Cartoon GAN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F7B1F-C8E6-4AB3-B2C0-D1D0DF9950D8}"/>
              </a:ext>
            </a:extLst>
          </p:cNvPr>
          <p:cNvSpPr txBox="1"/>
          <p:nvPr/>
        </p:nvSpPr>
        <p:spPr>
          <a:xfrm>
            <a:off x="1025979" y="1913838"/>
            <a:ext cx="1065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Discriminator D </a:t>
            </a:r>
            <a:r>
              <a:rPr lang="ko-KR" altLang="en-US" dirty="0"/>
              <a:t>학습 계획 </a:t>
            </a:r>
            <a:endParaRPr lang="en-US" altLang="ko-KR" dirty="0"/>
          </a:p>
          <a:p>
            <a:r>
              <a:rPr lang="ko-KR" altLang="en-US" dirty="0"/>
              <a:t>입력 데이터 </a:t>
            </a:r>
            <a:r>
              <a:rPr lang="en-US" altLang="ko-KR" dirty="0"/>
              <a:t>: </a:t>
            </a:r>
            <a:r>
              <a:rPr lang="ko-KR" altLang="en-US" dirty="0"/>
              <a:t>애니메이션에서 추출한 같은 화풍의 이미지 세트</a:t>
            </a:r>
            <a:r>
              <a:rPr lang="en-US" altLang="ko-KR" dirty="0"/>
              <a:t> c, </a:t>
            </a:r>
            <a:r>
              <a:rPr lang="ko-KR" altLang="en-US" dirty="0"/>
              <a:t>이미지 세트 </a:t>
            </a:r>
            <a:r>
              <a:rPr lang="en-US" altLang="ko-KR" dirty="0"/>
              <a:t>c</a:t>
            </a:r>
            <a:r>
              <a:rPr lang="ko-KR" altLang="en-US" dirty="0"/>
              <a:t>에서 윤곽선을 제거한</a:t>
            </a:r>
            <a:endParaRPr lang="en-US" altLang="ko-KR" dirty="0"/>
          </a:p>
          <a:p>
            <a:r>
              <a:rPr lang="ko-KR" altLang="en-US" dirty="0"/>
              <a:t>이미지 세트 </a:t>
            </a:r>
            <a:r>
              <a:rPr lang="en-US" altLang="ko-KR" dirty="0"/>
              <a:t>e, Generator G</a:t>
            </a:r>
            <a:r>
              <a:rPr lang="ko-KR" altLang="en-US" dirty="0"/>
              <a:t>에서 생성된 가짜 화풍 이미지 세트 </a:t>
            </a:r>
            <a:r>
              <a:rPr lang="en-US" altLang="ko-KR" dirty="0"/>
              <a:t>p</a:t>
            </a:r>
          </a:p>
          <a:p>
            <a:r>
              <a:rPr lang="ko-KR" altLang="en-US" dirty="0"/>
              <a:t>아래는 모델 레이어 구조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299D16-211A-48B6-93CE-66E3C6F9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13" y="3809300"/>
            <a:ext cx="10176025" cy="22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1C6F8-AB69-45E4-8C0F-8B0886B2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6" y="1344569"/>
            <a:ext cx="5994098" cy="53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FE5EC-CEA7-4FDA-B0DB-33E5B7E9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4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934285"/>
          </a:xfrm>
        </p:spPr>
        <p:txBody>
          <a:bodyPr/>
          <a:lstStyle/>
          <a:p>
            <a:r>
              <a:rPr lang="en-US" altLang="ko-KR" dirty="0"/>
              <a:t>2.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872F73-5063-4965-80F6-3FD04D022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3" y="1138488"/>
            <a:ext cx="11000874" cy="57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71B14-4387-4FF8-960A-35144D7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</a:t>
            </a:r>
            <a:endParaRPr lang="ko-KR" altLang="en-US" dirty="0"/>
          </a:p>
        </p:txBody>
      </p:sp>
      <p:pic>
        <p:nvPicPr>
          <p:cNvPr id="4" name="60sec">
            <a:hlinkClick r:id="" action="ppaction://media"/>
            <a:extLst>
              <a:ext uri="{FF2B5EF4-FFF2-40B4-BE49-F238E27FC236}">
                <a16:creationId xmlns:a16="http://schemas.microsoft.com/office/drawing/2014/main" id="{09BD38D9-9897-4709-BA8F-3BA2A7714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7588" y="1482725"/>
            <a:ext cx="2535237" cy="5218113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23666-AD00-4338-B69D-86E6CDD3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test_result1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Offset : 6, criteria: 0.02 </a:t>
            </a:r>
            <a:endParaRPr lang="ko-KR" altLang="en-US" dirty="0"/>
          </a:p>
        </p:txBody>
      </p:sp>
      <p:pic>
        <p:nvPicPr>
          <p:cNvPr id="5" name="그림 4" descr="고양이, 포유류, 실내, 동물이(가) 표시된 사진&#10;&#10;자동 생성된 설명">
            <a:extLst>
              <a:ext uri="{FF2B5EF4-FFF2-40B4-BE49-F238E27FC236}">
                <a16:creationId xmlns:a16="http://schemas.microsoft.com/office/drawing/2014/main" id="{71825D7B-F286-457B-A2AC-64BDEBB8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81" y="3251957"/>
            <a:ext cx="4186124" cy="2033744"/>
          </a:xfrm>
          <a:prstGeom prst="rect">
            <a:avLst/>
          </a:prstGeom>
        </p:spPr>
      </p:pic>
      <p:pic>
        <p:nvPicPr>
          <p:cNvPr id="7" name="그림 6" descr="고양이, 포유류, 동물, 개이(가) 표시된 사진&#10;&#10;자동 생성된 설명">
            <a:extLst>
              <a:ext uri="{FF2B5EF4-FFF2-40B4-BE49-F238E27FC236}">
                <a16:creationId xmlns:a16="http://schemas.microsoft.com/office/drawing/2014/main" id="{B9BA6EEF-279F-4A62-BA87-A7902553E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289" y="3251959"/>
            <a:ext cx="4186124" cy="2033744"/>
          </a:xfrm>
          <a:prstGeom prst="rect">
            <a:avLst/>
          </a:prstGeom>
        </p:spPr>
      </p:pic>
      <p:pic>
        <p:nvPicPr>
          <p:cNvPr id="9" name="그림 8" descr="실내, 포유류, 동물, 고양이이(가) 표시된 사진&#10;&#10;자동 생성된 설명">
            <a:extLst>
              <a:ext uri="{FF2B5EF4-FFF2-40B4-BE49-F238E27FC236}">
                <a16:creationId xmlns:a16="http://schemas.microsoft.com/office/drawing/2014/main" id="{4407320B-5023-475A-9EFB-08AF22B65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1396" y="3251958"/>
            <a:ext cx="4186124" cy="203374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D1A50F-80E1-47C2-9EE2-897462BB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7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test_result2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Offset : 8, criteria : 0.01</a:t>
            </a:r>
            <a:endParaRPr lang="ko-KR" altLang="en-US" dirty="0"/>
          </a:p>
        </p:txBody>
      </p:sp>
      <p:pic>
        <p:nvPicPr>
          <p:cNvPr id="5" name="그림 4" descr="고양이, 실내, 포유류, 동물이(가) 표시된 사진&#10;&#10;자동 생성된 설명">
            <a:extLst>
              <a:ext uri="{FF2B5EF4-FFF2-40B4-BE49-F238E27FC236}">
                <a16:creationId xmlns:a16="http://schemas.microsoft.com/office/drawing/2014/main" id="{3C394546-C2A0-4A91-817F-A98F9141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880" y="2572370"/>
            <a:ext cx="2244229" cy="1090314"/>
          </a:xfrm>
          <a:prstGeom prst="rect">
            <a:avLst/>
          </a:prstGeom>
        </p:spPr>
      </p:pic>
      <p:pic>
        <p:nvPicPr>
          <p:cNvPr id="7" name="그림 6" descr="고양이, 실내, 포유류, 작은이(가) 표시된 사진&#10;&#10;자동 생성된 설명">
            <a:extLst>
              <a:ext uri="{FF2B5EF4-FFF2-40B4-BE49-F238E27FC236}">
                <a16:creationId xmlns:a16="http://schemas.microsoft.com/office/drawing/2014/main" id="{923F48A3-33BB-42B5-921B-F1E2D2793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1169" y="2572370"/>
            <a:ext cx="2244230" cy="1090314"/>
          </a:xfrm>
          <a:prstGeom prst="rect">
            <a:avLst/>
          </a:prstGeom>
        </p:spPr>
      </p:pic>
      <p:pic>
        <p:nvPicPr>
          <p:cNvPr id="9" name="그림 8" descr="바닥, 실내, 동물, 고양이이(가) 표시된 사진&#10;&#10;자동 생성된 설명">
            <a:extLst>
              <a:ext uri="{FF2B5EF4-FFF2-40B4-BE49-F238E27FC236}">
                <a16:creationId xmlns:a16="http://schemas.microsoft.com/office/drawing/2014/main" id="{6BA376C5-9C0B-4C83-A9F1-5FDE6EAD0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074458" y="2558488"/>
            <a:ext cx="2244233" cy="1090316"/>
          </a:xfrm>
          <a:prstGeom prst="rect">
            <a:avLst/>
          </a:prstGeom>
        </p:spPr>
      </p:pic>
      <p:pic>
        <p:nvPicPr>
          <p:cNvPr id="11" name="그림 10" descr="개, 실내, 작은, 갈색이(가) 표시된 사진&#10;&#10;자동 생성된 설명">
            <a:extLst>
              <a:ext uri="{FF2B5EF4-FFF2-40B4-BE49-F238E27FC236}">
                <a16:creationId xmlns:a16="http://schemas.microsoft.com/office/drawing/2014/main" id="{DB7E6787-15D4-4491-A49B-2B49ED27E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827502" y="2558490"/>
            <a:ext cx="2244232" cy="1090315"/>
          </a:xfrm>
          <a:prstGeom prst="rect">
            <a:avLst/>
          </a:prstGeom>
        </p:spPr>
      </p:pic>
      <p:pic>
        <p:nvPicPr>
          <p:cNvPr id="13" name="그림 12" descr="개, 실내, 작은, 고양이이(가) 표시된 사진&#10;&#10;자동 생성된 설명">
            <a:extLst>
              <a:ext uri="{FF2B5EF4-FFF2-40B4-BE49-F238E27FC236}">
                <a16:creationId xmlns:a16="http://schemas.microsoft.com/office/drawing/2014/main" id="{5A621BDE-6CB8-4F4E-A0A7-60BA80D1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0544" y="2546409"/>
            <a:ext cx="2244231" cy="1090315"/>
          </a:xfrm>
          <a:prstGeom prst="rect">
            <a:avLst/>
          </a:prstGeom>
        </p:spPr>
      </p:pic>
      <p:pic>
        <p:nvPicPr>
          <p:cNvPr id="15" name="그림 14" descr="바닥, 고양이, 실내, 포유류이(가) 표시된 사진&#10;&#10;자동 생성된 설명">
            <a:extLst>
              <a:ext uri="{FF2B5EF4-FFF2-40B4-BE49-F238E27FC236}">
                <a16:creationId xmlns:a16="http://schemas.microsoft.com/office/drawing/2014/main" id="{FC7DE6F0-6D29-4D54-93AA-2BB537164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382443" y="2546408"/>
            <a:ext cx="2244231" cy="1090315"/>
          </a:xfrm>
          <a:prstGeom prst="rect">
            <a:avLst/>
          </a:prstGeom>
        </p:spPr>
      </p:pic>
      <p:pic>
        <p:nvPicPr>
          <p:cNvPr id="17" name="그림 16" descr="개, 실내, 포유류, 동물이(가) 표시된 사진&#10;&#10;자동 생성된 설명">
            <a:extLst>
              <a:ext uri="{FF2B5EF4-FFF2-40B4-BE49-F238E27FC236}">
                <a16:creationId xmlns:a16="http://schemas.microsoft.com/office/drawing/2014/main" id="{461E68B1-57EF-46EE-B407-546A8E7C8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25324" y="5078223"/>
            <a:ext cx="2244240" cy="1090319"/>
          </a:xfrm>
          <a:prstGeom prst="rect">
            <a:avLst/>
          </a:prstGeom>
        </p:spPr>
      </p:pic>
      <p:pic>
        <p:nvPicPr>
          <p:cNvPr id="19" name="그림 18" descr="개, 실내, 포유류, 고양이이(가) 표시된 사진&#10;&#10;자동 생성된 설명">
            <a:extLst>
              <a:ext uri="{FF2B5EF4-FFF2-40B4-BE49-F238E27FC236}">
                <a16:creationId xmlns:a16="http://schemas.microsoft.com/office/drawing/2014/main" id="{9DAB5BEA-E3B9-4556-8A32-4DEFBBA7F3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413030" y="5034141"/>
            <a:ext cx="2244238" cy="1090318"/>
          </a:xfrm>
          <a:prstGeom prst="rect">
            <a:avLst/>
          </a:prstGeom>
        </p:spPr>
      </p:pic>
      <p:pic>
        <p:nvPicPr>
          <p:cNvPr id="21" name="그림 20" descr="개, 실내, 동물, 작은이(가) 표시된 사진&#10;&#10;자동 생성된 설명">
            <a:extLst>
              <a:ext uri="{FF2B5EF4-FFF2-40B4-BE49-F238E27FC236}">
                <a16:creationId xmlns:a16="http://schemas.microsoft.com/office/drawing/2014/main" id="{F69DAE5A-C574-4875-97C3-7FDC85610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120265" y="5034141"/>
            <a:ext cx="2244237" cy="1090318"/>
          </a:xfrm>
          <a:prstGeom prst="rect">
            <a:avLst/>
          </a:prstGeom>
        </p:spPr>
      </p:pic>
      <p:pic>
        <p:nvPicPr>
          <p:cNvPr id="23" name="그림 22" descr="고양이, 포유류, 동물, 실내이(가) 표시된 사진&#10;&#10;자동 생성된 설명">
            <a:extLst>
              <a:ext uri="{FF2B5EF4-FFF2-40B4-BE49-F238E27FC236}">
                <a16:creationId xmlns:a16="http://schemas.microsoft.com/office/drawing/2014/main" id="{A7D4966F-D8A6-4A3C-8D44-1D167E96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827500" y="5078226"/>
            <a:ext cx="2244236" cy="1090317"/>
          </a:xfrm>
          <a:prstGeom prst="rect">
            <a:avLst/>
          </a:prstGeom>
        </p:spPr>
      </p:pic>
      <p:pic>
        <p:nvPicPr>
          <p:cNvPr id="25" name="그림 24" descr="동물, 개, 실내, 고양이이(가) 표시된 사진&#10;&#10;자동 생성된 설명">
            <a:extLst>
              <a:ext uri="{FF2B5EF4-FFF2-40B4-BE49-F238E27FC236}">
                <a16:creationId xmlns:a16="http://schemas.microsoft.com/office/drawing/2014/main" id="{B2B02C54-A52B-4C8F-AF2B-A58E8D29A5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0545" y="5034148"/>
            <a:ext cx="2244233" cy="1090316"/>
          </a:xfrm>
          <a:prstGeom prst="rect">
            <a:avLst/>
          </a:prstGeom>
        </p:spPr>
      </p:pic>
      <p:pic>
        <p:nvPicPr>
          <p:cNvPr id="27" name="그림 26" descr="동물, 고양이, 실내, 개이(가) 표시된 사진&#10;&#10;자동 생성된 설명">
            <a:extLst>
              <a:ext uri="{FF2B5EF4-FFF2-40B4-BE49-F238E27FC236}">
                <a16:creationId xmlns:a16="http://schemas.microsoft.com/office/drawing/2014/main" id="{904E6416-0F31-4438-982C-9978B2CB3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382443" y="5034140"/>
            <a:ext cx="2244232" cy="1090315"/>
          </a:xfrm>
          <a:prstGeom prst="rect">
            <a:avLst/>
          </a:prstGeom>
        </p:spPr>
      </p:pic>
      <p:sp>
        <p:nvSpPr>
          <p:cNvPr id="69" name="슬라이드 번호 개체 틀 68">
            <a:extLst>
              <a:ext uri="{FF2B5EF4-FFF2-40B4-BE49-F238E27FC236}">
                <a16:creationId xmlns:a16="http://schemas.microsoft.com/office/drawing/2014/main" id="{C3A49071-1845-4658-BE98-5FFD6CAB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4. complement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F70E5-1B59-48B1-94CF-52F3F7E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5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5. 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Mask R-CNN</a:t>
            </a:r>
          </a:p>
          <a:p>
            <a:endParaRPr lang="en-US" altLang="ko-KR" dirty="0"/>
          </a:p>
          <a:p>
            <a:r>
              <a:rPr lang="en-US" altLang="ko-KR" dirty="0"/>
              <a:t>Insta &amp; Cartoon GAN</a:t>
            </a:r>
          </a:p>
          <a:p>
            <a:endParaRPr lang="en-US" altLang="ko-KR" dirty="0"/>
          </a:p>
          <a:p>
            <a:r>
              <a:rPr lang="en-US" altLang="ko-KR" dirty="0"/>
              <a:t>Application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C812F-0794-4445-AE3B-D48FD980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6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766C5-C2F2-40F1-9290-24D8066D3AA5}"/>
              </a:ext>
            </a:extLst>
          </p:cNvPr>
          <p:cNvSpPr txBox="1"/>
          <p:nvPr/>
        </p:nvSpPr>
        <p:spPr>
          <a:xfrm>
            <a:off x="841248" y="768096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5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D33DDCD-5AB3-43CE-B94E-2209EAAC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77601"/>
            <a:ext cx="10515600" cy="867549"/>
          </a:xfrm>
        </p:spPr>
        <p:txBody>
          <a:bodyPr/>
          <a:lstStyle/>
          <a:p>
            <a:r>
              <a:rPr lang="en-US" altLang="ko-KR" dirty="0"/>
              <a:t>5. plan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6B00E-181F-4A03-8BDF-DC57866445C5}"/>
              </a:ext>
            </a:extLst>
          </p:cNvPr>
          <p:cNvSpPr txBox="1"/>
          <p:nvPr/>
        </p:nvSpPr>
        <p:spPr>
          <a:xfrm>
            <a:off x="1025979" y="1245150"/>
            <a:ext cx="24256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Mask R-CNN</a:t>
            </a:r>
            <a:endParaRPr lang="ko-KR" alt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F87E4-1C19-425C-A043-FEBB6735E3BF}"/>
              </a:ext>
            </a:extLst>
          </p:cNvPr>
          <p:cNvSpPr txBox="1"/>
          <p:nvPr/>
        </p:nvSpPr>
        <p:spPr>
          <a:xfrm>
            <a:off x="841248" y="1928033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 학습된 모델이 존재</a:t>
            </a:r>
            <a:r>
              <a:rPr lang="en-US" altLang="ko-KR" dirty="0"/>
              <a:t>. </a:t>
            </a:r>
            <a:r>
              <a:rPr lang="ko-KR" altLang="en-US" dirty="0"/>
              <a:t>테스트한 결과는 나쁘지 않음</a:t>
            </a:r>
            <a:r>
              <a:rPr lang="en-US" altLang="ko-KR" dirty="0"/>
              <a:t>. </a:t>
            </a:r>
            <a:r>
              <a:rPr lang="ko-KR" altLang="en-US" dirty="0"/>
              <a:t>밑에 저번에 테스트했던 이미지 있으면</a:t>
            </a:r>
            <a:r>
              <a:rPr lang="en-US" altLang="ko-KR" dirty="0"/>
              <a:t> </a:t>
            </a:r>
            <a:r>
              <a:rPr lang="ko-KR" altLang="en-US" dirty="0"/>
              <a:t>넣고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모델 결과를 통해 우리는 많은 오브젝트 마스크는 필요 없고 필요한 오브젝트</a:t>
            </a:r>
            <a:r>
              <a:rPr lang="en-US" altLang="ko-KR" dirty="0"/>
              <a:t>(ex.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사람들이 화풍 변환한다고 하면 선택할 오브젝트들</a:t>
            </a:r>
            <a:r>
              <a:rPr lang="en-US" altLang="ko-KR" dirty="0"/>
              <a:t>)</a:t>
            </a:r>
            <a:r>
              <a:rPr lang="ko-KR" altLang="en-US" dirty="0"/>
              <a:t>만 학습시켜서 모델을 경량화 시킬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2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550</Words>
  <Application>Microsoft Office PowerPoint</Application>
  <PresentationFormat>와이드스크린</PresentationFormat>
  <Paragraphs>88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Your Cartoon is…</vt:lpstr>
      <vt:lpstr>1. Introduction</vt:lpstr>
      <vt:lpstr>2. algorithm</vt:lpstr>
      <vt:lpstr>3. test</vt:lpstr>
      <vt:lpstr>3. test_result1 </vt:lpstr>
      <vt:lpstr>3. test_result2</vt:lpstr>
      <vt:lpstr>4. complement</vt:lpstr>
      <vt:lpstr>5. plan</vt:lpstr>
      <vt:lpstr>5. plan</vt:lpstr>
      <vt:lpstr>5. plan</vt:lpstr>
      <vt:lpstr>5.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Cartoon is…</dc:title>
  <dc:creator>Ujin</dc:creator>
  <cp:lastModifiedBy>장형주</cp:lastModifiedBy>
  <cp:revision>13</cp:revision>
  <dcterms:created xsi:type="dcterms:W3CDTF">2020-05-30T06:18:56Z</dcterms:created>
  <dcterms:modified xsi:type="dcterms:W3CDTF">2020-05-31T08:49:49Z</dcterms:modified>
</cp:coreProperties>
</file>